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3"/>
  </p:notesMasterIdLst>
  <p:sldIdLst>
    <p:sldId id="256" r:id="rId2"/>
    <p:sldId id="260" r:id="rId3"/>
    <p:sldId id="258" r:id="rId4"/>
    <p:sldId id="259" r:id="rId5"/>
    <p:sldId id="279" r:id="rId6"/>
    <p:sldId id="283" r:id="rId7"/>
    <p:sldId id="281" r:id="rId8"/>
    <p:sldId id="275" r:id="rId9"/>
    <p:sldId id="282" r:id="rId10"/>
    <p:sldId id="280" r:id="rId11"/>
    <p:sldId id="277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rto" initials="M" lastIdx="2" clrIdx="0"/>
  <p:cmAuthor id="2" name="Maria-Ioanna Pavlopoulou" initials="MP" lastIdx="5" clrIdx="1">
    <p:extLst>
      <p:ext uri="{19B8F6BF-5375-455C-9EA6-DF929625EA0E}">
        <p15:presenceInfo xmlns:p15="http://schemas.microsoft.com/office/powerpoint/2012/main" userId="S-1-5-21-2147994065-3190251342-1310134173-1254" providerId="AD"/>
      </p:ext>
    </p:extLst>
  </p:cmAuthor>
  <p:cmAuthor id="3" name="Mokytojas" initials="M" lastIdx="0" clrIdx="2"/>
  <p:cmAuthor id="4" name="Jolanta Ruciene" initials="JR" lastIdx="1" clrIdx="3">
    <p:extLst>
      <p:ext uri="{19B8F6BF-5375-455C-9EA6-DF929625EA0E}">
        <p15:presenceInfo xmlns:p15="http://schemas.microsoft.com/office/powerpoint/2012/main" userId="eb155a6b895347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99"/>
    <a:srgbClr val="FFCC66"/>
    <a:srgbClr val="FF9900"/>
    <a:srgbClr val="66CCFF"/>
    <a:srgbClr val="DC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BE0DC-1D28-43A3-8665-35062C9A41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AF76044D-9303-46DD-B0DB-6E91C00240A9}">
      <dgm:prSet phldrT="[Text]"/>
      <dgm:spPr/>
      <dgm:t>
        <a:bodyPr/>
        <a:lstStyle/>
        <a:p>
          <a:r>
            <a:rPr lang="en-US" b="1" dirty="0"/>
            <a:t>  UNIMC (Italy)</a:t>
          </a:r>
          <a:endParaRPr lang="el-GR" dirty="0"/>
        </a:p>
      </dgm:t>
    </dgm:pt>
    <dgm:pt modelId="{08A234A6-E699-4269-BDA1-8461C190024F}" type="parTrans" cxnId="{0C875A05-1E23-4735-918E-90355EFB1F77}">
      <dgm:prSet/>
      <dgm:spPr/>
      <dgm:t>
        <a:bodyPr/>
        <a:lstStyle/>
        <a:p>
          <a:endParaRPr lang="el-GR"/>
        </a:p>
      </dgm:t>
    </dgm:pt>
    <dgm:pt modelId="{3DB92BE3-BB38-4634-BBDD-0D44F7CC44B8}" type="sibTrans" cxnId="{0C875A05-1E23-4735-918E-90355EFB1F77}">
      <dgm:prSet/>
      <dgm:spPr/>
      <dgm:t>
        <a:bodyPr/>
        <a:lstStyle/>
        <a:p>
          <a:endParaRPr lang="el-GR"/>
        </a:p>
      </dgm:t>
    </dgm:pt>
    <dgm:pt modelId="{2547FB52-1219-4B71-8C71-CA95E0EDDCF9}">
      <dgm:prSet phldrT="[Text]"/>
      <dgm:spPr/>
      <dgm:t>
        <a:bodyPr/>
        <a:lstStyle/>
        <a:p>
          <a:r>
            <a:rPr lang="en-US" b="1" dirty="0"/>
            <a:t>  VHS CHAM, (Germany)</a:t>
          </a:r>
          <a:endParaRPr lang="el-GR" dirty="0"/>
        </a:p>
      </dgm:t>
    </dgm:pt>
    <dgm:pt modelId="{CBB086DC-F4FB-4C0D-95EA-D9A45BF012F0}" type="parTrans" cxnId="{0288056D-9309-434F-803C-110C80CD4F9F}">
      <dgm:prSet/>
      <dgm:spPr/>
      <dgm:t>
        <a:bodyPr/>
        <a:lstStyle/>
        <a:p>
          <a:endParaRPr lang="el-GR"/>
        </a:p>
      </dgm:t>
    </dgm:pt>
    <dgm:pt modelId="{D9FC5C64-F283-41FA-9489-0D1D3689DC01}" type="sibTrans" cxnId="{0288056D-9309-434F-803C-110C80CD4F9F}">
      <dgm:prSet/>
      <dgm:spPr/>
      <dgm:t>
        <a:bodyPr/>
        <a:lstStyle/>
        <a:p>
          <a:endParaRPr lang="el-GR"/>
        </a:p>
      </dgm:t>
    </dgm:pt>
    <dgm:pt modelId="{DE71CB85-E4F9-4D7C-9EB4-CAA723CC2A11}">
      <dgm:prSet phldrT="[Text]"/>
      <dgm:spPr/>
      <dgm:t>
        <a:bodyPr/>
        <a:lstStyle/>
        <a:p>
          <a:r>
            <a:rPr lang="en-US" b="1" dirty="0"/>
            <a:t>   PROMEA (Greece)</a:t>
          </a:r>
          <a:endParaRPr lang="el-GR" dirty="0"/>
        </a:p>
      </dgm:t>
    </dgm:pt>
    <dgm:pt modelId="{02E9F09B-09D2-4CED-A67E-EB8E6E3A3FBF}" type="parTrans" cxnId="{889A4FB2-AF32-4152-9D4A-3EDC2689E4A5}">
      <dgm:prSet/>
      <dgm:spPr/>
      <dgm:t>
        <a:bodyPr/>
        <a:lstStyle/>
        <a:p>
          <a:endParaRPr lang="el-GR"/>
        </a:p>
      </dgm:t>
    </dgm:pt>
    <dgm:pt modelId="{6953B7E9-AA8F-4E5D-8E30-C4E2C875E7F4}" type="sibTrans" cxnId="{889A4FB2-AF32-4152-9D4A-3EDC2689E4A5}">
      <dgm:prSet/>
      <dgm:spPr/>
      <dgm:t>
        <a:bodyPr/>
        <a:lstStyle/>
        <a:p>
          <a:endParaRPr lang="el-GR"/>
        </a:p>
      </dgm:t>
    </dgm:pt>
    <dgm:pt modelId="{0DA810C3-62E1-4E18-9B43-A8D8E69E9344}">
      <dgm:prSet phldrT="[Text]"/>
      <dgm:spPr/>
      <dgm:t>
        <a:bodyPr/>
        <a:lstStyle/>
        <a:p>
          <a:r>
            <a:rPr lang="en-US" b="1" dirty="0"/>
            <a:t>  APRC (Lithuania)      </a:t>
          </a:r>
          <a:endParaRPr lang="el-GR" dirty="0"/>
        </a:p>
      </dgm:t>
    </dgm:pt>
    <dgm:pt modelId="{FB8BCE4E-E6D6-4E6E-B795-0C26FE460693}" type="parTrans" cxnId="{61DCDEEF-7B28-4F6F-96C1-D881A81FC143}">
      <dgm:prSet/>
      <dgm:spPr/>
      <dgm:t>
        <a:bodyPr/>
        <a:lstStyle/>
        <a:p>
          <a:endParaRPr lang="el-GR"/>
        </a:p>
      </dgm:t>
    </dgm:pt>
    <dgm:pt modelId="{7899DDC9-1986-45BA-B842-3861C3F7BD10}" type="sibTrans" cxnId="{61DCDEEF-7B28-4F6F-96C1-D881A81FC143}">
      <dgm:prSet/>
      <dgm:spPr/>
      <dgm:t>
        <a:bodyPr/>
        <a:lstStyle/>
        <a:p>
          <a:endParaRPr lang="el-GR"/>
        </a:p>
      </dgm:t>
    </dgm:pt>
    <dgm:pt modelId="{1CEF1C95-9453-41D8-9370-7F3928CBBBB8}">
      <dgm:prSet phldrT="[Text]"/>
      <dgm:spPr/>
      <dgm:t>
        <a:bodyPr/>
        <a:lstStyle/>
        <a:p>
          <a:r>
            <a:rPr lang="en-US" b="1" dirty="0"/>
            <a:t>  VAEV (Austria)  </a:t>
          </a:r>
          <a:endParaRPr lang="el-GR" dirty="0"/>
        </a:p>
      </dgm:t>
    </dgm:pt>
    <dgm:pt modelId="{797BAE82-78F5-4876-9D00-712A8FDDB493}" type="parTrans" cxnId="{B870BB67-BA2F-4738-A248-0EF31D8372AA}">
      <dgm:prSet/>
      <dgm:spPr/>
      <dgm:t>
        <a:bodyPr/>
        <a:lstStyle/>
        <a:p>
          <a:endParaRPr lang="el-GR"/>
        </a:p>
      </dgm:t>
    </dgm:pt>
    <dgm:pt modelId="{9EE9B3F6-795C-4DEB-9C10-62EC93DC37E6}" type="sibTrans" cxnId="{B870BB67-BA2F-4738-A248-0EF31D8372AA}">
      <dgm:prSet/>
      <dgm:spPr/>
      <dgm:t>
        <a:bodyPr/>
        <a:lstStyle/>
        <a:p>
          <a:endParaRPr lang="el-GR"/>
        </a:p>
      </dgm:t>
    </dgm:pt>
    <dgm:pt modelId="{2BC6BCBB-62EA-487E-9002-35F829D2D9BE}" type="pres">
      <dgm:prSet presAssocID="{EE2BE0DC-1D28-43A3-8665-35062C9A4134}" presName="Name0" presStyleCnt="0">
        <dgm:presLayoutVars>
          <dgm:chMax val="7"/>
          <dgm:chPref val="7"/>
          <dgm:dir/>
        </dgm:presLayoutVars>
      </dgm:prSet>
      <dgm:spPr/>
    </dgm:pt>
    <dgm:pt modelId="{6EBFAC5F-18E7-4293-BABC-9A80E5AF6C52}" type="pres">
      <dgm:prSet presAssocID="{EE2BE0DC-1D28-43A3-8665-35062C9A4134}" presName="Name1" presStyleCnt="0"/>
      <dgm:spPr/>
    </dgm:pt>
    <dgm:pt modelId="{A6B2509D-8024-47A9-8457-C7F747651FF5}" type="pres">
      <dgm:prSet presAssocID="{EE2BE0DC-1D28-43A3-8665-35062C9A4134}" presName="cycle" presStyleCnt="0"/>
      <dgm:spPr/>
    </dgm:pt>
    <dgm:pt modelId="{4BF81804-1075-44E5-8ED4-4333717C8EF8}" type="pres">
      <dgm:prSet presAssocID="{EE2BE0DC-1D28-43A3-8665-35062C9A4134}" presName="srcNode" presStyleLbl="node1" presStyleIdx="0" presStyleCnt="5"/>
      <dgm:spPr/>
    </dgm:pt>
    <dgm:pt modelId="{C4B70FE0-7138-4FC6-8735-9CA33F0A8148}" type="pres">
      <dgm:prSet presAssocID="{EE2BE0DC-1D28-43A3-8665-35062C9A4134}" presName="conn" presStyleLbl="parChTrans1D2" presStyleIdx="0" presStyleCnt="1"/>
      <dgm:spPr/>
    </dgm:pt>
    <dgm:pt modelId="{195D7CBE-B12B-4450-9CBF-908952038779}" type="pres">
      <dgm:prSet presAssocID="{EE2BE0DC-1D28-43A3-8665-35062C9A4134}" presName="extraNode" presStyleLbl="node1" presStyleIdx="0" presStyleCnt="5"/>
      <dgm:spPr/>
    </dgm:pt>
    <dgm:pt modelId="{8476CDA3-5620-4677-B58C-D100CA9DFCD7}" type="pres">
      <dgm:prSet presAssocID="{EE2BE0DC-1D28-43A3-8665-35062C9A4134}" presName="dstNode" presStyleLbl="node1" presStyleIdx="0" presStyleCnt="5"/>
      <dgm:spPr/>
    </dgm:pt>
    <dgm:pt modelId="{9A835CEA-6FAB-4B52-8752-F411C2BE1444}" type="pres">
      <dgm:prSet presAssocID="{AF76044D-9303-46DD-B0DB-6E91C00240A9}" presName="text_1" presStyleLbl="node1" presStyleIdx="0" presStyleCnt="5">
        <dgm:presLayoutVars>
          <dgm:bulletEnabled val="1"/>
        </dgm:presLayoutVars>
      </dgm:prSet>
      <dgm:spPr/>
    </dgm:pt>
    <dgm:pt modelId="{7C7E81BD-4A55-43B5-8329-82C0B260005C}" type="pres">
      <dgm:prSet presAssocID="{AF76044D-9303-46DD-B0DB-6E91C00240A9}" presName="accent_1" presStyleCnt="0"/>
      <dgm:spPr/>
    </dgm:pt>
    <dgm:pt modelId="{0E756167-611E-456F-957D-525C8125296C}" type="pres">
      <dgm:prSet presAssocID="{AF76044D-9303-46DD-B0DB-6E91C00240A9}" presName="accentRepeatNode" presStyleLbl="solidFgAcc1" presStyleIdx="0" presStyleCnt="5" custScaleX="128704" custScaleY="1274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5C00E3-F5B8-4EF7-8BD7-33D10580820F}" type="pres">
      <dgm:prSet presAssocID="{2547FB52-1219-4B71-8C71-CA95E0EDDCF9}" presName="text_2" presStyleLbl="node1" presStyleIdx="1" presStyleCnt="5">
        <dgm:presLayoutVars>
          <dgm:bulletEnabled val="1"/>
        </dgm:presLayoutVars>
      </dgm:prSet>
      <dgm:spPr/>
    </dgm:pt>
    <dgm:pt modelId="{C1E297A7-9678-4B08-86A1-04375A89F64B}" type="pres">
      <dgm:prSet presAssocID="{2547FB52-1219-4B71-8C71-CA95E0EDDCF9}" presName="accent_2" presStyleCnt="0"/>
      <dgm:spPr/>
    </dgm:pt>
    <dgm:pt modelId="{3C7465DD-0BD0-4252-964B-71DEF7CFC281}" type="pres">
      <dgm:prSet presAssocID="{2547FB52-1219-4B71-8C71-CA95E0EDDCF9}" presName="accentRepeatNode" presStyleLbl="solidFgAcc1" presStyleIdx="1" presStyleCnt="5" custScaleX="144025" custScaleY="1144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546AD8-E3EF-4282-B469-C015EDD0C563}" type="pres">
      <dgm:prSet presAssocID="{DE71CB85-E4F9-4D7C-9EB4-CAA723CC2A11}" presName="text_3" presStyleLbl="node1" presStyleIdx="2" presStyleCnt="5">
        <dgm:presLayoutVars>
          <dgm:bulletEnabled val="1"/>
        </dgm:presLayoutVars>
      </dgm:prSet>
      <dgm:spPr/>
    </dgm:pt>
    <dgm:pt modelId="{04426C63-675C-4CAA-A536-9121F2E4FD41}" type="pres">
      <dgm:prSet presAssocID="{DE71CB85-E4F9-4D7C-9EB4-CAA723CC2A11}" presName="accent_3" presStyleCnt="0"/>
      <dgm:spPr/>
    </dgm:pt>
    <dgm:pt modelId="{D34BCA58-02BE-43E0-9117-D4DD30FD68B7}" type="pres">
      <dgm:prSet presAssocID="{DE71CB85-E4F9-4D7C-9EB4-CAA723CC2A11}" presName="accentRepeatNode" presStyleLbl="solidFgAcc1" presStyleIdx="2" presStyleCnt="5" custScaleX="146701" custScaleY="1144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4502192-0CDD-442F-B390-2AF1F22AB866}" type="pres">
      <dgm:prSet presAssocID="{1CEF1C95-9453-41D8-9370-7F3928CBBBB8}" presName="text_4" presStyleLbl="node1" presStyleIdx="3" presStyleCnt="5">
        <dgm:presLayoutVars>
          <dgm:bulletEnabled val="1"/>
        </dgm:presLayoutVars>
      </dgm:prSet>
      <dgm:spPr/>
    </dgm:pt>
    <dgm:pt modelId="{0C31378C-3A26-4465-99B3-204C37E19F73}" type="pres">
      <dgm:prSet presAssocID="{1CEF1C95-9453-41D8-9370-7F3928CBBBB8}" presName="accent_4" presStyleCnt="0"/>
      <dgm:spPr/>
    </dgm:pt>
    <dgm:pt modelId="{17598AB5-635C-4EF4-AEB5-381A5B133627}" type="pres">
      <dgm:prSet presAssocID="{1CEF1C95-9453-41D8-9370-7F3928CBBBB8}" presName="accentRepeatNode" presStyleLbl="solidFgAcc1" presStyleIdx="3" presStyleCnt="5" custScaleX="128704" custScaleY="1144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3CAA097-895A-428C-A8DB-8278E3C14A6D}" type="pres">
      <dgm:prSet presAssocID="{0DA810C3-62E1-4E18-9B43-A8D8E69E9344}" presName="text_5" presStyleLbl="node1" presStyleIdx="4" presStyleCnt="5">
        <dgm:presLayoutVars>
          <dgm:bulletEnabled val="1"/>
        </dgm:presLayoutVars>
      </dgm:prSet>
      <dgm:spPr/>
    </dgm:pt>
    <dgm:pt modelId="{E6F74B09-78D3-40CC-B07B-41C54F90699C}" type="pres">
      <dgm:prSet presAssocID="{0DA810C3-62E1-4E18-9B43-A8D8E69E9344}" presName="accent_5" presStyleCnt="0"/>
      <dgm:spPr/>
    </dgm:pt>
    <dgm:pt modelId="{DF97637C-D6FB-401B-8D39-AB57A59C6033}" type="pres">
      <dgm:prSet presAssocID="{0DA810C3-62E1-4E18-9B43-A8D8E69E9344}" presName="accentRepeatNode" presStyleLbl="solidFgAcc1" presStyleIdx="4" presStyleCnt="5" custScaleX="128704" custScaleY="1144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C875A05-1E23-4735-918E-90355EFB1F77}" srcId="{EE2BE0DC-1D28-43A3-8665-35062C9A4134}" destId="{AF76044D-9303-46DD-B0DB-6E91C00240A9}" srcOrd="0" destOrd="0" parTransId="{08A234A6-E699-4269-BDA1-8461C190024F}" sibTransId="{3DB92BE3-BB38-4634-BBDD-0D44F7CC44B8}"/>
    <dgm:cxn modelId="{5C7E2A0D-62A8-4806-B31C-97AAAAE8BF0E}" type="presOf" srcId="{AF76044D-9303-46DD-B0DB-6E91C00240A9}" destId="{9A835CEA-6FAB-4B52-8752-F411C2BE1444}" srcOrd="0" destOrd="0" presId="urn:microsoft.com/office/officeart/2008/layout/VerticalCurvedList"/>
    <dgm:cxn modelId="{B870BB67-BA2F-4738-A248-0EF31D8372AA}" srcId="{EE2BE0DC-1D28-43A3-8665-35062C9A4134}" destId="{1CEF1C95-9453-41D8-9370-7F3928CBBBB8}" srcOrd="3" destOrd="0" parTransId="{797BAE82-78F5-4876-9D00-712A8FDDB493}" sibTransId="{9EE9B3F6-795C-4DEB-9C10-62EC93DC37E6}"/>
    <dgm:cxn modelId="{0288056D-9309-434F-803C-110C80CD4F9F}" srcId="{EE2BE0DC-1D28-43A3-8665-35062C9A4134}" destId="{2547FB52-1219-4B71-8C71-CA95E0EDDCF9}" srcOrd="1" destOrd="0" parTransId="{CBB086DC-F4FB-4C0D-95EA-D9A45BF012F0}" sibTransId="{D9FC5C64-F283-41FA-9489-0D1D3689DC01}"/>
    <dgm:cxn modelId="{B22A349B-C7A1-4E4B-9A9E-D1346491A413}" type="presOf" srcId="{0DA810C3-62E1-4E18-9B43-A8D8E69E9344}" destId="{83CAA097-895A-428C-A8DB-8278E3C14A6D}" srcOrd="0" destOrd="0" presId="urn:microsoft.com/office/officeart/2008/layout/VerticalCurvedList"/>
    <dgm:cxn modelId="{5383C59E-D807-4C33-AD55-2D93ACDEFA9D}" type="presOf" srcId="{1CEF1C95-9453-41D8-9370-7F3928CBBBB8}" destId="{B4502192-0CDD-442F-B390-2AF1F22AB866}" srcOrd="0" destOrd="0" presId="urn:microsoft.com/office/officeart/2008/layout/VerticalCurvedList"/>
    <dgm:cxn modelId="{3B19B9A0-DBB3-42F2-A712-3EC84082161A}" type="presOf" srcId="{DE71CB85-E4F9-4D7C-9EB4-CAA723CC2A11}" destId="{D7546AD8-E3EF-4282-B469-C015EDD0C563}" srcOrd="0" destOrd="0" presId="urn:microsoft.com/office/officeart/2008/layout/VerticalCurvedList"/>
    <dgm:cxn modelId="{889A4FB2-AF32-4152-9D4A-3EDC2689E4A5}" srcId="{EE2BE0DC-1D28-43A3-8665-35062C9A4134}" destId="{DE71CB85-E4F9-4D7C-9EB4-CAA723CC2A11}" srcOrd="2" destOrd="0" parTransId="{02E9F09B-09D2-4CED-A67E-EB8E6E3A3FBF}" sibTransId="{6953B7E9-AA8F-4E5D-8E30-C4E2C875E7F4}"/>
    <dgm:cxn modelId="{35C7C2BE-2E55-4ECA-97AE-9FD3C768BA6E}" type="presOf" srcId="{3DB92BE3-BB38-4634-BBDD-0D44F7CC44B8}" destId="{C4B70FE0-7138-4FC6-8735-9CA33F0A8148}" srcOrd="0" destOrd="0" presId="urn:microsoft.com/office/officeart/2008/layout/VerticalCurvedList"/>
    <dgm:cxn modelId="{077990E2-7618-4F7A-9677-D5A9A9EBEC7D}" type="presOf" srcId="{EE2BE0DC-1D28-43A3-8665-35062C9A4134}" destId="{2BC6BCBB-62EA-487E-9002-35F829D2D9BE}" srcOrd="0" destOrd="0" presId="urn:microsoft.com/office/officeart/2008/layout/VerticalCurvedList"/>
    <dgm:cxn modelId="{F3E5B7EF-2FD9-482F-A596-C0AF2A7DD8FB}" type="presOf" srcId="{2547FB52-1219-4B71-8C71-CA95E0EDDCF9}" destId="{7F5C00E3-F5B8-4EF7-8BD7-33D10580820F}" srcOrd="0" destOrd="0" presId="urn:microsoft.com/office/officeart/2008/layout/VerticalCurvedList"/>
    <dgm:cxn modelId="{61DCDEEF-7B28-4F6F-96C1-D881A81FC143}" srcId="{EE2BE0DC-1D28-43A3-8665-35062C9A4134}" destId="{0DA810C3-62E1-4E18-9B43-A8D8E69E9344}" srcOrd="4" destOrd="0" parTransId="{FB8BCE4E-E6D6-4E6E-B795-0C26FE460693}" sibTransId="{7899DDC9-1986-45BA-B842-3861C3F7BD10}"/>
    <dgm:cxn modelId="{2EA581F4-35A7-4880-983C-1278DA28520C}" type="presParOf" srcId="{2BC6BCBB-62EA-487E-9002-35F829D2D9BE}" destId="{6EBFAC5F-18E7-4293-BABC-9A80E5AF6C52}" srcOrd="0" destOrd="0" presId="urn:microsoft.com/office/officeart/2008/layout/VerticalCurvedList"/>
    <dgm:cxn modelId="{B1931AB1-81A2-4C59-A7F3-620ECDF86D87}" type="presParOf" srcId="{6EBFAC5F-18E7-4293-BABC-9A80E5AF6C52}" destId="{A6B2509D-8024-47A9-8457-C7F747651FF5}" srcOrd="0" destOrd="0" presId="urn:microsoft.com/office/officeart/2008/layout/VerticalCurvedList"/>
    <dgm:cxn modelId="{46E9EA7E-DEBF-43BC-8A46-8BC87BA7AD11}" type="presParOf" srcId="{A6B2509D-8024-47A9-8457-C7F747651FF5}" destId="{4BF81804-1075-44E5-8ED4-4333717C8EF8}" srcOrd="0" destOrd="0" presId="urn:microsoft.com/office/officeart/2008/layout/VerticalCurvedList"/>
    <dgm:cxn modelId="{DB99AB41-AF9A-4D55-8110-7E78EDCB589B}" type="presParOf" srcId="{A6B2509D-8024-47A9-8457-C7F747651FF5}" destId="{C4B70FE0-7138-4FC6-8735-9CA33F0A8148}" srcOrd="1" destOrd="0" presId="urn:microsoft.com/office/officeart/2008/layout/VerticalCurvedList"/>
    <dgm:cxn modelId="{FCA6F83C-5968-4D6C-B9E1-E649C7EC4E96}" type="presParOf" srcId="{A6B2509D-8024-47A9-8457-C7F747651FF5}" destId="{195D7CBE-B12B-4450-9CBF-908952038779}" srcOrd="2" destOrd="0" presId="urn:microsoft.com/office/officeart/2008/layout/VerticalCurvedList"/>
    <dgm:cxn modelId="{1E1461A9-FBAC-4D45-BDC2-14036D01ED58}" type="presParOf" srcId="{A6B2509D-8024-47A9-8457-C7F747651FF5}" destId="{8476CDA3-5620-4677-B58C-D100CA9DFCD7}" srcOrd="3" destOrd="0" presId="urn:microsoft.com/office/officeart/2008/layout/VerticalCurvedList"/>
    <dgm:cxn modelId="{A47BF6C2-698F-4A54-AC95-654A839D6974}" type="presParOf" srcId="{6EBFAC5F-18E7-4293-BABC-9A80E5AF6C52}" destId="{9A835CEA-6FAB-4B52-8752-F411C2BE1444}" srcOrd="1" destOrd="0" presId="urn:microsoft.com/office/officeart/2008/layout/VerticalCurvedList"/>
    <dgm:cxn modelId="{CF59D658-D922-4BAB-829A-24F96C63CD7A}" type="presParOf" srcId="{6EBFAC5F-18E7-4293-BABC-9A80E5AF6C52}" destId="{7C7E81BD-4A55-43B5-8329-82C0B260005C}" srcOrd="2" destOrd="0" presId="urn:microsoft.com/office/officeart/2008/layout/VerticalCurvedList"/>
    <dgm:cxn modelId="{52FE589F-7218-4352-A085-520C14787ADC}" type="presParOf" srcId="{7C7E81BD-4A55-43B5-8329-82C0B260005C}" destId="{0E756167-611E-456F-957D-525C8125296C}" srcOrd="0" destOrd="0" presId="urn:microsoft.com/office/officeart/2008/layout/VerticalCurvedList"/>
    <dgm:cxn modelId="{ECF87D0E-FA0E-4434-B1B9-C383F9AA80B7}" type="presParOf" srcId="{6EBFAC5F-18E7-4293-BABC-9A80E5AF6C52}" destId="{7F5C00E3-F5B8-4EF7-8BD7-33D10580820F}" srcOrd="3" destOrd="0" presId="urn:microsoft.com/office/officeart/2008/layout/VerticalCurvedList"/>
    <dgm:cxn modelId="{738A91B7-9822-4732-A6BC-7BF0EBA6B96E}" type="presParOf" srcId="{6EBFAC5F-18E7-4293-BABC-9A80E5AF6C52}" destId="{C1E297A7-9678-4B08-86A1-04375A89F64B}" srcOrd="4" destOrd="0" presId="urn:microsoft.com/office/officeart/2008/layout/VerticalCurvedList"/>
    <dgm:cxn modelId="{4510691B-10E0-4A3E-AB02-8AE30B307D08}" type="presParOf" srcId="{C1E297A7-9678-4B08-86A1-04375A89F64B}" destId="{3C7465DD-0BD0-4252-964B-71DEF7CFC281}" srcOrd="0" destOrd="0" presId="urn:microsoft.com/office/officeart/2008/layout/VerticalCurvedList"/>
    <dgm:cxn modelId="{4A9E27C6-3668-4503-963E-064FD5C4960C}" type="presParOf" srcId="{6EBFAC5F-18E7-4293-BABC-9A80E5AF6C52}" destId="{D7546AD8-E3EF-4282-B469-C015EDD0C563}" srcOrd="5" destOrd="0" presId="urn:microsoft.com/office/officeart/2008/layout/VerticalCurvedList"/>
    <dgm:cxn modelId="{A9E9FE1B-CF48-417D-8F6F-2DD52C5B3C7C}" type="presParOf" srcId="{6EBFAC5F-18E7-4293-BABC-9A80E5AF6C52}" destId="{04426C63-675C-4CAA-A536-9121F2E4FD41}" srcOrd="6" destOrd="0" presId="urn:microsoft.com/office/officeart/2008/layout/VerticalCurvedList"/>
    <dgm:cxn modelId="{E0B80360-CE88-46D2-AEF8-54DEC32E1A90}" type="presParOf" srcId="{04426C63-675C-4CAA-A536-9121F2E4FD41}" destId="{D34BCA58-02BE-43E0-9117-D4DD30FD68B7}" srcOrd="0" destOrd="0" presId="urn:microsoft.com/office/officeart/2008/layout/VerticalCurvedList"/>
    <dgm:cxn modelId="{60C8EA62-E73A-433B-B260-032ADA720B03}" type="presParOf" srcId="{6EBFAC5F-18E7-4293-BABC-9A80E5AF6C52}" destId="{B4502192-0CDD-442F-B390-2AF1F22AB866}" srcOrd="7" destOrd="0" presId="urn:microsoft.com/office/officeart/2008/layout/VerticalCurvedList"/>
    <dgm:cxn modelId="{D7E86C42-32E3-483A-960F-A5C080699E7A}" type="presParOf" srcId="{6EBFAC5F-18E7-4293-BABC-9A80E5AF6C52}" destId="{0C31378C-3A26-4465-99B3-204C37E19F73}" srcOrd="8" destOrd="0" presId="urn:microsoft.com/office/officeart/2008/layout/VerticalCurvedList"/>
    <dgm:cxn modelId="{E8C348DE-DE45-4EDC-8DFA-8E7E4FE35E23}" type="presParOf" srcId="{0C31378C-3A26-4465-99B3-204C37E19F73}" destId="{17598AB5-635C-4EF4-AEB5-381A5B133627}" srcOrd="0" destOrd="0" presId="urn:microsoft.com/office/officeart/2008/layout/VerticalCurvedList"/>
    <dgm:cxn modelId="{27A69739-754F-4514-A185-4B3553D945BC}" type="presParOf" srcId="{6EBFAC5F-18E7-4293-BABC-9A80E5AF6C52}" destId="{83CAA097-895A-428C-A8DB-8278E3C14A6D}" srcOrd="9" destOrd="0" presId="urn:microsoft.com/office/officeart/2008/layout/VerticalCurvedList"/>
    <dgm:cxn modelId="{FCA476B2-5124-4C3F-B8D6-D198C66AD12A}" type="presParOf" srcId="{6EBFAC5F-18E7-4293-BABC-9A80E5AF6C52}" destId="{E6F74B09-78D3-40CC-B07B-41C54F90699C}" srcOrd="10" destOrd="0" presId="urn:microsoft.com/office/officeart/2008/layout/VerticalCurvedList"/>
    <dgm:cxn modelId="{DE05DB1A-4E2F-43B6-B785-48CF95FDFC75}" type="presParOf" srcId="{E6F74B09-78D3-40CC-B07B-41C54F90699C}" destId="{DF97637C-D6FB-401B-8D39-AB57A59C60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ADFFE-6515-4CEE-8DF3-9B55E1AB2FFD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F0FBD97-2DFB-484E-A2CE-7CBAEE911148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Improvement</a:t>
          </a:r>
          <a:endParaRPr lang="el-GR" sz="2400" b="1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A46B2A72-1773-4DC6-9F4A-225FEF74CCCF}" type="parTrans" cxnId="{3E2ABFDA-E11B-4859-B6F4-47DE33D9DCB6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7A1ABDCF-204A-49C7-A8ED-A3A399467B77}" type="sibTrans" cxnId="{3E2ABFDA-E11B-4859-B6F4-47DE33D9DCB6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F79A927D-90D6-4B2F-8662-615C929FE83D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Effective communication</a:t>
          </a:r>
          <a:endParaRPr lang="el-GR" sz="1800" b="1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4A71D61-BFC1-4D0A-9EB0-F480AC63E9C3}" type="parTrans" cxnId="{0B7D698D-DD72-420B-9529-04AA288C3E4D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466BB8F5-2885-4420-AE1E-AE0CC431A986}" type="sibTrans" cxnId="{0B7D698D-DD72-420B-9529-04AA288C3E4D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65E2E0D0-E734-4E1F-8AC0-DF9B80B862CC}">
      <dgm:prSet phldrT="[Text]" custT="1"/>
      <dgm:spPr/>
      <dgm:t>
        <a:bodyPr/>
        <a:lstStyle/>
        <a:p>
          <a:r>
            <a:rPr lang="en-US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Self-reflection</a:t>
          </a:r>
          <a:endParaRPr lang="el-GR" sz="2400" b="1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F3353CC6-7CB7-458D-893B-12884B6BD54C}" type="parTrans" cxnId="{5C612D41-8FD0-4983-9793-7ABDC07F8E60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4578BD9C-8BB4-48FB-898B-DEAE389D6936}" type="sibTrans" cxnId="{5C612D41-8FD0-4983-9793-7ABDC07F8E60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2D8CAE6A-159E-445A-9BAE-39A640B92A18}">
      <dgm:prSet phldrT="[Text]" custT="1"/>
      <dgm:spPr/>
      <dgm:t>
        <a:bodyPr/>
        <a:lstStyle/>
        <a:p>
          <a:r>
            <a:rPr lang="en-US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Different learning methods</a:t>
          </a:r>
          <a:endParaRPr lang="el-GR" sz="2000" b="1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3D9DF38E-15B7-441B-AADF-C60484B42D07}" type="parTrans" cxnId="{7DDA65B9-F1F1-4D06-A785-CFC1B471CF52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4AA81139-630D-4F72-9DF8-3F18631D8F26}" type="sibTrans" cxnId="{7DDA65B9-F1F1-4D06-A785-CFC1B471CF52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63F3A876-CFF6-469F-89B1-821184B1EE63}">
      <dgm:prSet phldrT="[Text]" custT="1"/>
      <dgm:spPr/>
      <dgm:t>
        <a:bodyPr/>
        <a:lstStyle/>
        <a:p>
          <a:r>
            <a:rPr lang="en-US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Knowledge</a:t>
          </a:r>
          <a:endParaRPr lang="el-GR" sz="2000" b="1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28742CA-6968-49AB-A6BE-7A1CE344C4B8}" type="parTrans" cxnId="{2AD26B86-764E-4465-B717-E870D34EEF5E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5607245F-9E31-4479-BEA5-3F0AB7B32BDF}" type="sibTrans" cxnId="{2AD26B86-764E-4465-B717-E870D34EEF5E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892CC473-2C53-42DD-AD67-6B05BE3CFF91}">
      <dgm:prSet phldrT="[Text]" custT="1"/>
      <dgm:spPr/>
      <dgm:t>
        <a:bodyPr/>
        <a:lstStyle/>
        <a:p>
          <a:r>
            <a:rPr lang="en-US" sz="200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Styles and techniques</a:t>
          </a:r>
          <a:endParaRPr lang="el-GR" sz="2000" b="1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CDE48985-2657-45E9-BA7E-E94B59AF1409}" type="parTrans" cxnId="{21DDDD2C-81AB-4945-923F-C3DAD8112D5B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9905E111-2D6D-413C-AA37-F1654BAC0727}" type="sibTrans" cxnId="{21DDDD2C-81AB-4945-923F-C3DAD8112D5B}">
      <dgm:prSet/>
      <dgm:spPr/>
      <dgm:t>
        <a:bodyPr/>
        <a:lstStyle/>
        <a:p>
          <a:endParaRPr lang="el-GR" sz="1800">
            <a:solidFill>
              <a:schemeClr val="bg1"/>
            </a:solidFill>
          </a:endParaRPr>
        </a:p>
      </dgm:t>
    </dgm:pt>
    <dgm:pt modelId="{BE7F2133-7510-4CFE-9D98-28209D1F4447}" type="pres">
      <dgm:prSet presAssocID="{125ADFFE-6515-4CEE-8DF3-9B55E1AB2FFD}" presName="composite" presStyleCnt="0">
        <dgm:presLayoutVars>
          <dgm:chMax val="1"/>
          <dgm:dir/>
          <dgm:resizeHandles val="exact"/>
        </dgm:presLayoutVars>
      </dgm:prSet>
      <dgm:spPr/>
    </dgm:pt>
    <dgm:pt modelId="{5A78747F-2212-4138-9842-71CE40710DE1}" type="pres">
      <dgm:prSet presAssocID="{125ADFFE-6515-4CEE-8DF3-9B55E1AB2FFD}" presName="radial" presStyleCnt="0">
        <dgm:presLayoutVars>
          <dgm:animLvl val="ctr"/>
        </dgm:presLayoutVars>
      </dgm:prSet>
      <dgm:spPr/>
    </dgm:pt>
    <dgm:pt modelId="{3D42659F-DCB2-4764-886E-B5A068213D7F}" type="pres">
      <dgm:prSet presAssocID="{7F0FBD97-2DFB-484E-A2CE-7CBAEE911148}" presName="centerShape" presStyleLbl="vennNode1" presStyleIdx="0" presStyleCnt="6" custScaleX="56977" custScaleY="50725"/>
      <dgm:spPr/>
    </dgm:pt>
    <dgm:pt modelId="{0CE574A4-A383-487B-BC14-00E18867023F}" type="pres">
      <dgm:prSet presAssocID="{F79A927D-90D6-4B2F-8662-615C929FE83D}" presName="node" presStyleLbl="vennNode1" presStyleIdx="1" presStyleCnt="6" custScaleX="163540" custScaleY="149366">
        <dgm:presLayoutVars>
          <dgm:bulletEnabled val="1"/>
        </dgm:presLayoutVars>
      </dgm:prSet>
      <dgm:spPr/>
    </dgm:pt>
    <dgm:pt modelId="{C3DD7645-2EB4-4874-9C52-DCB248B167AF}" type="pres">
      <dgm:prSet presAssocID="{65E2E0D0-E734-4E1F-8AC0-DF9B80B862CC}" presName="node" presStyleLbl="vennNode1" presStyleIdx="2" presStyleCnt="6" custScaleX="157061" custScaleY="164743">
        <dgm:presLayoutVars>
          <dgm:bulletEnabled val="1"/>
        </dgm:presLayoutVars>
      </dgm:prSet>
      <dgm:spPr/>
    </dgm:pt>
    <dgm:pt modelId="{2CB3CFDE-6F30-47B1-AB14-04EB6D4C998F}" type="pres">
      <dgm:prSet presAssocID="{892CC473-2C53-42DD-AD67-6B05BE3CFF91}" presName="node" presStyleLbl="vennNode1" presStyleIdx="3" presStyleCnt="6" custScaleX="157061" custScaleY="164743">
        <dgm:presLayoutVars>
          <dgm:bulletEnabled val="1"/>
        </dgm:presLayoutVars>
      </dgm:prSet>
      <dgm:spPr/>
    </dgm:pt>
    <dgm:pt modelId="{7AB99F15-AED8-482E-A453-19FEBFF87B6C}" type="pres">
      <dgm:prSet presAssocID="{2D8CAE6A-159E-445A-9BAE-39A640B92A18}" presName="node" presStyleLbl="vennNode1" presStyleIdx="4" presStyleCnt="6" custScaleX="157061" custScaleY="164743">
        <dgm:presLayoutVars>
          <dgm:bulletEnabled val="1"/>
        </dgm:presLayoutVars>
      </dgm:prSet>
      <dgm:spPr/>
    </dgm:pt>
    <dgm:pt modelId="{CA55CD25-173C-4B5F-B98C-44F18A1D8682}" type="pres">
      <dgm:prSet presAssocID="{63F3A876-CFF6-469F-89B1-821184B1EE63}" presName="node" presStyleLbl="vennNode1" presStyleIdx="5" presStyleCnt="6" custScaleX="157061" custScaleY="164743">
        <dgm:presLayoutVars>
          <dgm:bulletEnabled val="1"/>
        </dgm:presLayoutVars>
      </dgm:prSet>
      <dgm:spPr/>
    </dgm:pt>
  </dgm:ptLst>
  <dgm:cxnLst>
    <dgm:cxn modelId="{57BB3A2C-13DB-4515-8AD2-1FD5890640E1}" type="presOf" srcId="{125ADFFE-6515-4CEE-8DF3-9B55E1AB2FFD}" destId="{BE7F2133-7510-4CFE-9D98-28209D1F4447}" srcOrd="0" destOrd="0" presId="urn:microsoft.com/office/officeart/2005/8/layout/radial3"/>
    <dgm:cxn modelId="{21DDDD2C-81AB-4945-923F-C3DAD8112D5B}" srcId="{7F0FBD97-2DFB-484E-A2CE-7CBAEE911148}" destId="{892CC473-2C53-42DD-AD67-6B05BE3CFF91}" srcOrd="2" destOrd="0" parTransId="{CDE48985-2657-45E9-BA7E-E94B59AF1409}" sibTransId="{9905E111-2D6D-413C-AA37-F1654BAC0727}"/>
    <dgm:cxn modelId="{51896635-7F30-43D4-8AB8-907908BE4F05}" type="presOf" srcId="{65E2E0D0-E734-4E1F-8AC0-DF9B80B862CC}" destId="{C3DD7645-2EB4-4874-9C52-DCB248B167AF}" srcOrd="0" destOrd="0" presId="urn:microsoft.com/office/officeart/2005/8/layout/radial3"/>
    <dgm:cxn modelId="{120F643B-5397-4770-AFA6-D752D3FF595A}" type="presOf" srcId="{63F3A876-CFF6-469F-89B1-821184B1EE63}" destId="{CA55CD25-173C-4B5F-B98C-44F18A1D8682}" srcOrd="0" destOrd="0" presId="urn:microsoft.com/office/officeart/2005/8/layout/radial3"/>
    <dgm:cxn modelId="{5C612D41-8FD0-4983-9793-7ABDC07F8E60}" srcId="{7F0FBD97-2DFB-484E-A2CE-7CBAEE911148}" destId="{65E2E0D0-E734-4E1F-8AC0-DF9B80B862CC}" srcOrd="1" destOrd="0" parTransId="{F3353CC6-7CB7-458D-893B-12884B6BD54C}" sibTransId="{4578BD9C-8BB4-48FB-898B-DEAE389D6936}"/>
    <dgm:cxn modelId="{7C21A96D-7AF6-43E4-A137-851F1E19FDAC}" type="presOf" srcId="{7F0FBD97-2DFB-484E-A2CE-7CBAEE911148}" destId="{3D42659F-DCB2-4764-886E-B5A068213D7F}" srcOrd="0" destOrd="0" presId="urn:microsoft.com/office/officeart/2005/8/layout/radial3"/>
    <dgm:cxn modelId="{46DD8552-CE98-4847-87B6-2051D5F7E393}" type="presOf" srcId="{892CC473-2C53-42DD-AD67-6B05BE3CFF91}" destId="{2CB3CFDE-6F30-47B1-AB14-04EB6D4C998F}" srcOrd="0" destOrd="0" presId="urn:microsoft.com/office/officeart/2005/8/layout/radial3"/>
    <dgm:cxn modelId="{2AD26B86-764E-4465-B717-E870D34EEF5E}" srcId="{7F0FBD97-2DFB-484E-A2CE-7CBAEE911148}" destId="{63F3A876-CFF6-469F-89B1-821184B1EE63}" srcOrd="4" destOrd="0" parTransId="{928742CA-6968-49AB-A6BE-7A1CE344C4B8}" sibTransId="{5607245F-9E31-4479-BEA5-3F0AB7B32BDF}"/>
    <dgm:cxn modelId="{0B7D698D-DD72-420B-9529-04AA288C3E4D}" srcId="{7F0FBD97-2DFB-484E-A2CE-7CBAEE911148}" destId="{F79A927D-90D6-4B2F-8662-615C929FE83D}" srcOrd="0" destOrd="0" parTransId="{14A71D61-BFC1-4D0A-9EB0-F480AC63E9C3}" sibTransId="{466BB8F5-2885-4420-AE1E-AE0CC431A986}"/>
    <dgm:cxn modelId="{5D6027A5-BA13-442B-AC8F-9231BE1C0F78}" type="presOf" srcId="{2D8CAE6A-159E-445A-9BAE-39A640B92A18}" destId="{7AB99F15-AED8-482E-A453-19FEBFF87B6C}" srcOrd="0" destOrd="0" presId="urn:microsoft.com/office/officeart/2005/8/layout/radial3"/>
    <dgm:cxn modelId="{C61E06A8-9422-4605-9947-8786010B5592}" type="presOf" srcId="{F79A927D-90D6-4B2F-8662-615C929FE83D}" destId="{0CE574A4-A383-487B-BC14-00E18867023F}" srcOrd="0" destOrd="0" presId="urn:microsoft.com/office/officeart/2005/8/layout/radial3"/>
    <dgm:cxn modelId="{7DDA65B9-F1F1-4D06-A785-CFC1B471CF52}" srcId="{7F0FBD97-2DFB-484E-A2CE-7CBAEE911148}" destId="{2D8CAE6A-159E-445A-9BAE-39A640B92A18}" srcOrd="3" destOrd="0" parTransId="{3D9DF38E-15B7-441B-AADF-C60484B42D07}" sibTransId="{4AA81139-630D-4F72-9DF8-3F18631D8F26}"/>
    <dgm:cxn modelId="{3E2ABFDA-E11B-4859-B6F4-47DE33D9DCB6}" srcId="{125ADFFE-6515-4CEE-8DF3-9B55E1AB2FFD}" destId="{7F0FBD97-2DFB-484E-A2CE-7CBAEE911148}" srcOrd="0" destOrd="0" parTransId="{A46B2A72-1773-4DC6-9F4A-225FEF74CCCF}" sibTransId="{7A1ABDCF-204A-49C7-A8ED-A3A399467B77}"/>
    <dgm:cxn modelId="{9D29CFA8-8156-44F3-B317-A8E947457D70}" type="presParOf" srcId="{BE7F2133-7510-4CFE-9D98-28209D1F4447}" destId="{5A78747F-2212-4138-9842-71CE40710DE1}" srcOrd="0" destOrd="0" presId="urn:microsoft.com/office/officeart/2005/8/layout/radial3"/>
    <dgm:cxn modelId="{B573266F-5AA1-4915-A94F-F6C8A570DA83}" type="presParOf" srcId="{5A78747F-2212-4138-9842-71CE40710DE1}" destId="{3D42659F-DCB2-4764-886E-B5A068213D7F}" srcOrd="0" destOrd="0" presId="urn:microsoft.com/office/officeart/2005/8/layout/radial3"/>
    <dgm:cxn modelId="{76E39011-65F2-49C4-888C-E3A289D7FE8F}" type="presParOf" srcId="{5A78747F-2212-4138-9842-71CE40710DE1}" destId="{0CE574A4-A383-487B-BC14-00E18867023F}" srcOrd="1" destOrd="0" presId="urn:microsoft.com/office/officeart/2005/8/layout/radial3"/>
    <dgm:cxn modelId="{66569D3E-773A-49AC-B702-E552E8118C2E}" type="presParOf" srcId="{5A78747F-2212-4138-9842-71CE40710DE1}" destId="{C3DD7645-2EB4-4874-9C52-DCB248B167AF}" srcOrd="2" destOrd="0" presId="urn:microsoft.com/office/officeart/2005/8/layout/radial3"/>
    <dgm:cxn modelId="{C21C94C2-1189-44FC-9C55-12E0F87FD16A}" type="presParOf" srcId="{5A78747F-2212-4138-9842-71CE40710DE1}" destId="{2CB3CFDE-6F30-47B1-AB14-04EB6D4C998F}" srcOrd="3" destOrd="0" presId="urn:microsoft.com/office/officeart/2005/8/layout/radial3"/>
    <dgm:cxn modelId="{9B517193-1EFD-4B65-ACBF-FED1D010AE8B}" type="presParOf" srcId="{5A78747F-2212-4138-9842-71CE40710DE1}" destId="{7AB99F15-AED8-482E-A453-19FEBFF87B6C}" srcOrd="4" destOrd="0" presId="urn:microsoft.com/office/officeart/2005/8/layout/radial3"/>
    <dgm:cxn modelId="{A657B67F-08FE-4B1B-B8B6-26B8C15282EB}" type="presParOf" srcId="{5A78747F-2212-4138-9842-71CE40710DE1}" destId="{CA55CD25-173C-4B5F-B98C-44F18A1D868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70FE0-7138-4FC6-8735-9CA33F0A8148}">
      <dsp:nvSpPr>
        <dsp:cNvPr id="0" name=""/>
        <dsp:cNvSpPr/>
      </dsp:nvSpPr>
      <dsp:spPr>
        <a:xfrm>
          <a:off x="-5627785" y="-869303"/>
          <a:ext cx="6761298" cy="6761298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35CEA-6FAB-4B52-8752-F411C2BE1444}">
      <dsp:nvSpPr>
        <dsp:cNvPr id="0" name=""/>
        <dsp:cNvSpPr/>
      </dsp:nvSpPr>
      <dsp:spPr>
        <a:xfrm>
          <a:off x="524324" y="313817"/>
          <a:ext cx="6395247" cy="6280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50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  UNIMC (Italy)</a:t>
          </a:r>
          <a:endParaRPr lang="el-GR" sz="3300" kern="1200" dirty="0"/>
        </a:p>
      </dsp:txBody>
      <dsp:txXfrm>
        <a:off x="524324" y="313817"/>
        <a:ext cx="6395247" cy="628037"/>
      </dsp:txXfrm>
    </dsp:sp>
    <dsp:sp modelId="{0E756167-611E-456F-957D-525C8125296C}">
      <dsp:nvSpPr>
        <dsp:cNvPr id="0" name=""/>
        <dsp:cNvSpPr/>
      </dsp:nvSpPr>
      <dsp:spPr>
        <a:xfrm>
          <a:off x="19130" y="127671"/>
          <a:ext cx="1010386" cy="10003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C00E3-F5B8-4EF7-8BD7-33D10580820F}">
      <dsp:nvSpPr>
        <dsp:cNvPr id="0" name=""/>
        <dsp:cNvSpPr/>
      </dsp:nvSpPr>
      <dsp:spPr>
        <a:xfrm>
          <a:off x="974357" y="1255572"/>
          <a:ext cx="5945214" cy="628037"/>
        </a:xfrm>
        <a:prstGeom prst="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50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  VHS CHAM, (Germany)</a:t>
          </a:r>
          <a:endParaRPr lang="el-GR" sz="3300" kern="1200" dirty="0"/>
        </a:p>
      </dsp:txBody>
      <dsp:txXfrm>
        <a:off x="974357" y="1255572"/>
        <a:ext cx="5945214" cy="628037"/>
      </dsp:txXfrm>
    </dsp:sp>
    <dsp:sp modelId="{3C7465DD-0BD0-4252-964B-71DEF7CFC281}">
      <dsp:nvSpPr>
        <dsp:cNvPr id="0" name=""/>
        <dsp:cNvSpPr/>
      </dsp:nvSpPr>
      <dsp:spPr>
        <a:xfrm>
          <a:off x="409025" y="1120505"/>
          <a:ext cx="1130663" cy="8981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46AD8-E3EF-4282-B469-C015EDD0C563}">
      <dsp:nvSpPr>
        <dsp:cNvPr id="0" name=""/>
        <dsp:cNvSpPr/>
      </dsp:nvSpPr>
      <dsp:spPr>
        <a:xfrm>
          <a:off x="1112481" y="2197327"/>
          <a:ext cx="5807090" cy="628037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50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   PROMEA (Greece)</a:t>
          </a:r>
          <a:endParaRPr lang="el-GR" sz="3300" kern="1200" dirty="0"/>
        </a:p>
      </dsp:txBody>
      <dsp:txXfrm>
        <a:off x="1112481" y="2197327"/>
        <a:ext cx="5807090" cy="628037"/>
      </dsp:txXfrm>
    </dsp:sp>
    <dsp:sp modelId="{D34BCA58-02BE-43E0-9117-D4DD30FD68B7}">
      <dsp:nvSpPr>
        <dsp:cNvPr id="0" name=""/>
        <dsp:cNvSpPr/>
      </dsp:nvSpPr>
      <dsp:spPr>
        <a:xfrm>
          <a:off x="536645" y="2062260"/>
          <a:ext cx="1151671" cy="8981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02192-0CDD-442F-B390-2AF1F22AB866}">
      <dsp:nvSpPr>
        <dsp:cNvPr id="0" name=""/>
        <dsp:cNvSpPr/>
      </dsp:nvSpPr>
      <dsp:spPr>
        <a:xfrm>
          <a:off x="974357" y="3139082"/>
          <a:ext cx="5945214" cy="628037"/>
        </a:xfrm>
        <a:prstGeom prst="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50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  VAEV (Austria)  </a:t>
          </a:r>
          <a:endParaRPr lang="el-GR" sz="3300" kern="1200" dirty="0"/>
        </a:p>
      </dsp:txBody>
      <dsp:txXfrm>
        <a:off x="974357" y="3139082"/>
        <a:ext cx="5945214" cy="628037"/>
      </dsp:txXfrm>
    </dsp:sp>
    <dsp:sp modelId="{17598AB5-635C-4EF4-AEB5-381A5B133627}">
      <dsp:nvSpPr>
        <dsp:cNvPr id="0" name=""/>
        <dsp:cNvSpPr/>
      </dsp:nvSpPr>
      <dsp:spPr>
        <a:xfrm>
          <a:off x="469164" y="3004014"/>
          <a:ext cx="1010386" cy="8981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AA097-895A-428C-A8DB-8278E3C14A6D}">
      <dsp:nvSpPr>
        <dsp:cNvPr id="0" name=""/>
        <dsp:cNvSpPr/>
      </dsp:nvSpPr>
      <dsp:spPr>
        <a:xfrm>
          <a:off x="524324" y="4080836"/>
          <a:ext cx="6395247" cy="628037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50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  APRC (Lithuania)      </a:t>
          </a:r>
          <a:endParaRPr lang="el-GR" sz="3300" kern="1200" dirty="0"/>
        </a:p>
      </dsp:txBody>
      <dsp:txXfrm>
        <a:off x="524324" y="4080836"/>
        <a:ext cx="6395247" cy="628037"/>
      </dsp:txXfrm>
    </dsp:sp>
    <dsp:sp modelId="{DF97637C-D6FB-401B-8D39-AB57A59C6033}">
      <dsp:nvSpPr>
        <dsp:cNvPr id="0" name=""/>
        <dsp:cNvSpPr/>
      </dsp:nvSpPr>
      <dsp:spPr>
        <a:xfrm>
          <a:off x="19130" y="3945769"/>
          <a:ext cx="1010386" cy="8981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2659F-DCB2-4764-886E-B5A068213D7F}">
      <dsp:nvSpPr>
        <dsp:cNvPr id="0" name=""/>
        <dsp:cNvSpPr/>
      </dsp:nvSpPr>
      <dsp:spPr>
        <a:xfrm>
          <a:off x="2507044" y="1734840"/>
          <a:ext cx="1500976" cy="133627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Improvement</a:t>
          </a:r>
          <a:endParaRPr lang="el-GR" sz="2400" b="1" kern="1200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726857" y="1930533"/>
        <a:ext cx="1061350" cy="944890"/>
      </dsp:txXfrm>
    </dsp:sp>
    <dsp:sp modelId="{0CE574A4-A383-487B-BC14-00E18867023F}">
      <dsp:nvSpPr>
        <dsp:cNvPr id="0" name=""/>
        <dsp:cNvSpPr/>
      </dsp:nvSpPr>
      <dsp:spPr>
        <a:xfrm>
          <a:off x="2180476" y="-294478"/>
          <a:ext cx="2154112" cy="19674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Effective communication</a:t>
          </a:r>
          <a:endParaRPr lang="el-GR" sz="1800" b="1" kern="1200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495938" y="-6357"/>
        <a:ext cx="1523188" cy="1391173"/>
      </dsp:txXfrm>
    </dsp:sp>
    <dsp:sp modelId="{C3DD7645-2EB4-4874-9C52-DCB248B167AF}">
      <dsp:nvSpPr>
        <dsp:cNvPr id="0" name=""/>
        <dsp:cNvSpPr/>
      </dsp:nvSpPr>
      <dsp:spPr>
        <a:xfrm>
          <a:off x="3853019" y="788422"/>
          <a:ext cx="2068772" cy="21699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Self-reflection</a:t>
          </a:r>
          <a:endParaRPr lang="el-GR" sz="2400" b="1" kern="1200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155984" y="1106205"/>
        <a:ext cx="1462842" cy="1534392"/>
      </dsp:txXfrm>
    </dsp:sp>
    <dsp:sp modelId="{2CB3CFDE-6F30-47B1-AB14-04EB6D4C998F}">
      <dsp:nvSpPr>
        <dsp:cNvPr id="0" name=""/>
        <dsp:cNvSpPr/>
      </dsp:nvSpPr>
      <dsp:spPr>
        <a:xfrm>
          <a:off x="3230463" y="2704452"/>
          <a:ext cx="2068772" cy="21699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Styles and techniques</a:t>
          </a:r>
          <a:endParaRPr lang="el-GR" sz="2000" b="1" kern="1200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533428" y="3022235"/>
        <a:ext cx="1462842" cy="1534392"/>
      </dsp:txXfrm>
    </dsp:sp>
    <dsp:sp modelId="{7AB99F15-AED8-482E-A453-19FEBFF87B6C}">
      <dsp:nvSpPr>
        <dsp:cNvPr id="0" name=""/>
        <dsp:cNvSpPr/>
      </dsp:nvSpPr>
      <dsp:spPr>
        <a:xfrm>
          <a:off x="1215830" y="2704452"/>
          <a:ext cx="2068772" cy="21699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Different learning methods</a:t>
          </a:r>
          <a:endParaRPr lang="el-GR" sz="2000" b="1" kern="1200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518795" y="3022235"/>
        <a:ext cx="1462842" cy="1534392"/>
      </dsp:txXfrm>
    </dsp:sp>
    <dsp:sp modelId="{CA55CD25-173C-4B5F-B98C-44F18A1D8682}">
      <dsp:nvSpPr>
        <dsp:cNvPr id="0" name=""/>
        <dsp:cNvSpPr/>
      </dsp:nvSpPr>
      <dsp:spPr>
        <a:xfrm>
          <a:off x="593274" y="788422"/>
          <a:ext cx="2068772" cy="21699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Knowledge</a:t>
          </a:r>
          <a:endParaRPr lang="el-GR" sz="2000" b="1" kern="1200" dirty="0"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896239" y="1106205"/>
        <a:ext cx="1462842" cy="1534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6C602-B0AA-4DB1-BCAF-363E3EFC20B6}" type="datetimeFigureOut">
              <a:rPr lang="lt-LT" smtClean="0"/>
              <a:t>2022-11-14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F2C9-3117-484A-9F8C-7DA9BB64148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860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F2C9-3117-484A-9F8C-7DA9BB64148F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804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72C-9197-47E8-BB40-EA6F43AEA9A7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3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304A-3EE4-4C45-8317-01D35D8A62E7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526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1F88-7576-4BF6-A503-AB4EA485B579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096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F85E-02D9-4954-9D37-B4CC9EB36264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823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5F65-5E72-4C04-87F3-67691B366606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012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C25A-CEA4-4D32-ADFA-42997B4B5F48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03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E1C0-544D-4910-80AC-15BF12D0F002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76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3B7B-EA2B-455A-BC25-617557799744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87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CF63-B88D-4B5A-8BB9-9CDD62074F8C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271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795-AEDC-4175-9BEA-005902957FF7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56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B843-7AB1-4863-B127-36E7F09216E8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80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6DCB-F589-4160-AFBE-D28EB7CF41DF}" type="datetime4">
              <a:rPr lang="en-US" smtClean="0"/>
              <a:t>November 14, 2022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6626-4B11-465B-B8E4-8754F48B7D7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18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erasmusmoocs.thinkific.com/courses/adup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commons.wikimedia.org/wiki/File:Facebook_Shiny_Icon.svg" TargetMode="External"/><Relationship Id="rId1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hyperlink" Target="https://www.keithmcmean.co.uk/creating-posts-linkedin-yet/" TargetMode="External"/><Relationship Id="rId12" Type="http://schemas.openxmlformats.org/officeDocument/2006/relationships/image" Target="../media/image24.png"/><Relationship Id="rId17" Type="http://schemas.openxmlformats.org/officeDocument/2006/relationships/image" Target="../media/image1.png"/><Relationship Id="rId2" Type="http://schemas.openxmlformats.org/officeDocument/2006/relationships/image" Target="../media/image18.png"/><Relationship Id="rId16" Type="http://schemas.openxmlformats.org/officeDocument/2006/relationships/hyperlink" Target="https://twitter.com/AdupProjec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freepngimg.com/png/35015-twitter-image" TargetMode="External"/><Relationship Id="rId5" Type="http://schemas.openxmlformats.org/officeDocument/2006/relationships/hyperlink" Target="https://adup.aprc.lt/" TargetMode="External"/><Relationship Id="rId15" Type="http://schemas.openxmlformats.org/officeDocument/2006/relationships/hyperlink" Target="https://www.facebook.com/AdUp-project-102590988522267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ko.wikipedia.org/wiki/%ED%8C%8C%EC%9D%BC:Samsung_Internet_Logo.png" TargetMode="External"/><Relationship Id="rId14" Type="http://schemas.openxmlformats.org/officeDocument/2006/relationships/hyperlink" Target="https://www.linkedin.com/in/project-adup-148512205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adup.aprc.lt/wp-content/uploads/2022/10/ADUP-IO2-T2-Development-of-the-course-curriculum_I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erasmusmoocs.thinkific.com/courses/ad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-427505" y="2442863"/>
            <a:ext cx="8773645" cy="36693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Upskilling adult educators</a:t>
            </a:r>
            <a:b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lt-LT" sz="66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6600" b="1" u="sng" dirty="0">
                <a:solidFill>
                  <a:schemeClr val="accent1">
                    <a:lumMod val="75000"/>
                  </a:schemeClr>
                </a:solidFill>
              </a:rPr>
              <a:t>AdUP</a:t>
            </a:r>
            <a:br>
              <a:rPr lang="lt-LT" sz="66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</a:rPr>
              <a:t>for adult educators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u="sng" dirty="0">
                <a:solidFill>
                  <a:schemeClr val="accent1">
                    <a:lumMod val="75000"/>
                  </a:schemeClr>
                </a:solidFill>
              </a:rPr>
              <a:t>in the field of didactics</a:t>
            </a:r>
            <a:br>
              <a:rPr lang="en-US" sz="4400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4400" u="sng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lt-LT" sz="3600" baseline="300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email campaign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278674" y="1053786"/>
            <a:ext cx="11072919" cy="63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400593" y="1093694"/>
            <a:ext cx="11047335" cy="842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pic>
        <p:nvPicPr>
          <p:cNvPr id="10" name="Picture 9" descr="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r="21484"/>
          <a:stretch/>
        </p:blipFill>
        <p:spPr bwMode="auto">
          <a:xfrm>
            <a:off x="8032839" y="1759721"/>
            <a:ext cx="3940890" cy="48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5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8801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60218" y="1014137"/>
            <a:ext cx="10252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sp>
        <p:nvSpPr>
          <p:cNvPr id="11" name="Stačiakampis 7"/>
          <p:cNvSpPr/>
          <p:nvPr/>
        </p:nvSpPr>
        <p:spPr>
          <a:xfrm>
            <a:off x="143435" y="1414206"/>
            <a:ext cx="622150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SOME EXRTRA INFO</a:t>
            </a:r>
          </a:p>
          <a:p>
            <a:r>
              <a:rPr lang="lt-LT" sz="1600" b="1" dirty="0"/>
              <a:t>MASSIVE OPEN ONLINE COURSE (MOOC)</a:t>
            </a:r>
          </a:p>
          <a:p>
            <a:r>
              <a:rPr lang="lt-LT" sz="1600" dirty="0"/>
              <a:t> </a:t>
            </a:r>
            <a:r>
              <a:rPr lang="lt-LT" sz="1600" dirty="0">
                <a:hlinkClick r:id="rId5"/>
              </a:rPr>
              <a:t>https://erasmusmoocs.thinkific.com/courses/adup</a:t>
            </a:r>
            <a:r>
              <a:rPr lang="lt-LT" sz="1600" dirty="0"/>
              <a:t> </a:t>
            </a:r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el-GR" sz="1600" dirty="0"/>
          </a:p>
          <a:p>
            <a:endParaRPr lang="en-US" sz="2400" b="1" dirty="0"/>
          </a:p>
          <a:p>
            <a:endParaRPr lang="en-GB" sz="2400" b="1" u="sng" dirty="0"/>
          </a:p>
          <a:p>
            <a:endParaRPr lang="en-GB" sz="2400" b="1" u="sng" dirty="0"/>
          </a:p>
          <a:p>
            <a:endParaRPr lang="en-GB" sz="2400" dirty="0"/>
          </a:p>
          <a:p>
            <a:endParaRPr lang="lt-L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07F337-11A4-B8C6-C84D-D0ECB04B5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620" y="1837765"/>
            <a:ext cx="5222380" cy="36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6188" y="2417782"/>
            <a:ext cx="61587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lt-LT" dirty="0"/>
              <a:t>The </a:t>
            </a:r>
            <a:r>
              <a:rPr lang="en-US" dirty="0" err="1"/>
              <a:t>AdUP</a:t>
            </a:r>
            <a:r>
              <a:rPr lang="en-US" dirty="0"/>
              <a:t> MOOC</a:t>
            </a:r>
            <a:r>
              <a:rPr lang="lt-LT" dirty="0"/>
              <a:t>, with the </a:t>
            </a:r>
            <a:r>
              <a:rPr lang="en-US" dirty="0"/>
              <a:t>structure reflect</a:t>
            </a:r>
            <a:r>
              <a:rPr lang="lt-LT" dirty="0"/>
              <a:t>ing</a:t>
            </a:r>
            <a:r>
              <a:rPr lang="en-US" dirty="0"/>
              <a:t> the curriculum’s structure, as defined in the previous Output</a:t>
            </a:r>
            <a:r>
              <a:rPr lang="lt-LT" dirty="0"/>
              <a:t>, developed.</a:t>
            </a:r>
            <a:endParaRPr lang="en-US" dirty="0"/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dirty="0"/>
              <a:t>The online course</a:t>
            </a:r>
            <a:r>
              <a:rPr lang="lt-LT" dirty="0"/>
              <a:t>,</a:t>
            </a:r>
            <a:r>
              <a:rPr lang="en-US" dirty="0"/>
              <a:t> organized around learning units and lessons </a:t>
            </a:r>
            <a:r>
              <a:rPr lang="en-US" dirty="0" err="1"/>
              <a:t>compri</a:t>
            </a:r>
            <a:r>
              <a:rPr lang="lt-LT" dirty="0"/>
              <a:t>sing </a:t>
            </a:r>
            <a:r>
              <a:rPr lang="en-US" dirty="0"/>
              <a:t> the project’s training and assessment materials, </a:t>
            </a:r>
            <a:r>
              <a:rPr lang="en-US" dirty="0" err="1"/>
              <a:t>contextuali</a:t>
            </a:r>
            <a:r>
              <a:rPr lang="lt-LT" dirty="0"/>
              <a:t>s</a:t>
            </a:r>
            <a:r>
              <a:rPr lang="en-US" dirty="0" err="1"/>
              <a:t>ed</a:t>
            </a:r>
            <a:r>
              <a:rPr lang="en-US" dirty="0"/>
              <a:t> in an online form (text, presentations, multimedia files, interactive tools</a:t>
            </a:r>
            <a:r>
              <a:rPr lang="lt-LT" dirty="0"/>
              <a:t> and</a:t>
            </a:r>
            <a:r>
              <a:rPr lang="en-US" dirty="0"/>
              <a:t> exercises). </a:t>
            </a:r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lt-LT" dirty="0"/>
              <a:t>Some additional teaching materials uploaded.</a:t>
            </a:r>
          </a:p>
          <a:p>
            <a:pPr marL="139700" algn="just"/>
            <a:r>
              <a:rPr lang="lt-LT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2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735" y="88960"/>
            <a:ext cx="132873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0" y="1052746"/>
            <a:ext cx="10223500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4" y="1125597"/>
            <a:ext cx="9955212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EE135-7BF0-4C2A-AA9A-801A9674E36D}"/>
              </a:ext>
            </a:extLst>
          </p:cNvPr>
          <p:cNvSpPr txBox="1"/>
          <p:nvPr/>
        </p:nvSpPr>
        <p:spPr>
          <a:xfrm>
            <a:off x="2075320" y="2043353"/>
            <a:ext cx="382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Visit the AdUp website</a:t>
            </a:r>
            <a:endParaRPr lang="en-US" sz="28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FA28120-58E1-41F5-AEF4-74D4A36571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58732" y="4154369"/>
            <a:ext cx="896889" cy="89688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05E9ED3-6422-4E76-AB3D-B63B4E08E3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03129" y="1877055"/>
            <a:ext cx="837335" cy="840619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CEE1801-0D18-4CBF-B896-C5F0F57690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79288" y="5349296"/>
            <a:ext cx="855776" cy="84019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5D6B399-04BA-4076-960F-2DC873EFED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99845" y="3015712"/>
            <a:ext cx="840619" cy="8406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966877D-461A-40B1-A0BD-96891FFDC05E}"/>
              </a:ext>
            </a:extLst>
          </p:cNvPr>
          <p:cNvSpPr txBox="1"/>
          <p:nvPr/>
        </p:nvSpPr>
        <p:spPr>
          <a:xfrm>
            <a:off x="2050645" y="4285648"/>
            <a:ext cx="488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14"/>
              </a:rPr>
              <a:t>Connect with AdUp on LinkedIn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DB5D92-2D6E-4ACB-B031-743C62B16206}"/>
              </a:ext>
            </a:extLst>
          </p:cNvPr>
          <p:cNvSpPr txBox="1"/>
          <p:nvPr/>
        </p:nvSpPr>
        <p:spPr>
          <a:xfrm>
            <a:off x="2075320" y="3185657"/>
            <a:ext cx="403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15"/>
              </a:rPr>
              <a:t>Follow AdUp on Facebook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A835C6-6ABB-47FA-B0A9-AA5CF278AF38}"/>
              </a:ext>
            </a:extLst>
          </p:cNvPr>
          <p:cNvSpPr txBox="1"/>
          <p:nvPr/>
        </p:nvSpPr>
        <p:spPr>
          <a:xfrm>
            <a:off x="2075320" y="5507782"/>
            <a:ext cx="4058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16"/>
              </a:rPr>
              <a:t>Tweet @ the AdUp project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7C102-1DE3-43F2-AF51-5090EB5705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5729" y="4623444"/>
            <a:ext cx="5257800" cy="979314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sz="5900" b="1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pic>
        <p:nvPicPr>
          <p:cNvPr id="1026" name="Picture 2" descr="Social Media, Social, Marketing, Internet, Mobile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8652" r="15451" b="8652"/>
          <a:stretch/>
        </p:blipFill>
        <p:spPr bwMode="auto">
          <a:xfrm>
            <a:off x="7743420" y="1748857"/>
            <a:ext cx="3542418" cy="27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3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8801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278675" y="1071716"/>
            <a:ext cx="102123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Stačiakampis 12"/>
          <p:cNvSpPr/>
          <p:nvPr/>
        </p:nvSpPr>
        <p:spPr>
          <a:xfrm>
            <a:off x="537550" y="1541119"/>
            <a:ext cx="10923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 </a:t>
            </a:r>
            <a:r>
              <a:rPr lang="en-US" sz="2400" b="1" dirty="0"/>
              <a:t>PARTNERS</a:t>
            </a:r>
            <a:r>
              <a:rPr lang="lt-LT" sz="2400" b="1" dirty="0"/>
              <a:t>HIP </a:t>
            </a:r>
            <a:endParaRPr lang="en-US" sz="2400" b="1" dirty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2623151"/>
              </p:ext>
            </p:extLst>
          </p:nvPr>
        </p:nvGraphicFramePr>
        <p:xfrm>
          <a:off x="4522556" y="1539765"/>
          <a:ext cx="6938703" cy="5022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23" y="2642931"/>
            <a:ext cx="3815460" cy="2543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8801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278675" y="1071716"/>
            <a:ext cx="102123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670026" y="1344519"/>
            <a:ext cx="45774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OBJECTIVE</a:t>
            </a:r>
          </a:p>
          <a:p>
            <a:endParaRPr lang="en-US" sz="2000" b="1" dirty="0"/>
          </a:p>
          <a:p>
            <a:r>
              <a:rPr lang="en-US" sz="2000" dirty="0"/>
              <a:t>To </a:t>
            </a:r>
            <a:r>
              <a:rPr lang="en-US" sz="2000" b="1" dirty="0"/>
              <a:t>enhance adult educators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terms of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learner motivation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engagement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/>
              <a:t>and provide </a:t>
            </a:r>
            <a:r>
              <a:rPr lang="lt-LT" sz="2000" dirty="0"/>
              <a:t>a </a:t>
            </a:r>
            <a:r>
              <a:rPr lang="en-US" sz="2000" dirty="0"/>
              <a:t>comprehensive </a:t>
            </a:r>
            <a:r>
              <a:rPr lang="en-US" sz="2000" b="1" dirty="0"/>
              <a:t>framework of assessment and corresponding improvement of adult educators’ performance</a:t>
            </a:r>
            <a:r>
              <a:rPr lang="en-US" sz="2000" dirty="0"/>
              <a:t> in the field of didactics.</a:t>
            </a:r>
            <a:r>
              <a:rPr lang="en-GB" sz="2000" dirty="0"/>
              <a:t> </a:t>
            </a:r>
          </a:p>
          <a:p>
            <a:endParaRPr lang="en-GB" sz="2400" dirty="0"/>
          </a:p>
          <a:p>
            <a:endParaRPr lang="en-GB" sz="2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2624103"/>
              </p:ext>
            </p:extLst>
          </p:nvPr>
        </p:nvGraphicFramePr>
        <p:xfrm>
          <a:off x="5544198" y="1791780"/>
          <a:ext cx="6515066" cy="457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t="46413"/>
          <a:stretch/>
        </p:blipFill>
        <p:spPr>
          <a:xfrm>
            <a:off x="670025" y="5115697"/>
            <a:ext cx="4742234" cy="12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1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8801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278675" y="1071716"/>
            <a:ext cx="10212344" cy="10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699248" y="1366270"/>
            <a:ext cx="654181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PROJECT GOALS 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Develop and provide tools to improve the assessment of adult educators’ knowledge, skills and competences in the field of didactics for adult education.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Increase adult educators’ performance regarding learner motivation and engagement through project training activities and resources.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Share recommendations enabling adult education providers to assess and improve their workforce's didactics competences.</a:t>
            </a: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4" y="2780670"/>
            <a:ext cx="4305827" cy="2341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8801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60218" y="1014137"/>
            <a:ext cx="10252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sp>
        <p:nvSpPr>
          <p:cNvPr id="11" name="Stačiakampis 7"/>
          <p:cNvSpPr/>
          <p:nvPr/>
        </p:nvSpPr>
        <p:spPr>
          <a:xfrm>
            <a:off x="539743" y="1414207"/>
            <a:ext cx="60011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PROGRESS SO FAR</a:t>
            </a:r>
            <a:endParaRPr lang="en-GB" sz="2400" b="1" u="sng" dirty="0"/>
          </a:p>
          <a:p>
            <a:endParaRPr lang="en-GB" sz="2400" b="1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The </a:t>
            </a:r>
            <a:r>
              <a:rPr lang="lt-LT" sz="2000" b="1" dirty="0"/>
              <a:t>AdUp moduar course developed</a:t>
            </a:r>
            <a:r>
              <a:rPr lang="lt-LT" sz="2000" dirty="0"/>
              <a:t>:</a:t>
            </a:r>
          </a:p>
          <a:p>
            <a:r>
              <a:rPr lang="lt-LT" sz="2000" dirty="0"/>
              <a:t>      -  </a:t>
            </a:r>
            <a:r>
              <a:rPr lang="lt-LT" dirty="0"/>
              <a:t>5 l</a:t>
            </a:r>
            <a:r>
              <a:rPr lang="en-US" dirty="0"/>
              <a:t>earning units, corresponding to </a:t>
            </a:r>
            <a:r>
              <a:rPr lang="en-US" b="1" dirty="0"/>
              <a:t>specific learning</a:t>
            </a:r>
            <a:endParaRPr lang="lt-LT" b="1" dirty="0"/>
          </a:p>
          <a:p>
            <a:r>
              <a:rPr lang="lt-LT" b="1" dirty="0"/>
              <a:t>         outcomes</a:t>
            </a:r>
            <a:r>
              <a:rPr lang="lt-LT" dirty="0"/>
              <a:t>,</a:t>
            </a:r>
            <a:r>
              <a:rPr lang="lt-LT" b="1" dirty="0"/>
              <a:t> </a:t>
            </a:r>
            <a:r>
              <a:rPr lang="lt-LT" dirty="0"/>
              <a:t>developed;</a:t>
            </a:r>
          </a:p>
          <a:p>
            <a:r>
              <a:rPr lang="lt-LT" b="1" dirty="0"/>
              <a:t>      </a:t>
            </a:r>
            <a:r>
              <a:rPr lang="lt-LT" dirty="0"/>
              <a:t>- </a:t>
            </a:r>
            <a:r>
              <a:rPr lang="en-GB" dirty="0"/>
              <a:t> </a:t>
            </a:r>
            <a:r>
              <a:rPr lang="lt-LT" dirty="0"/>
              <a:t>the</a:t>
            </a:r>
            <a:r>
              <a:rPr lang="en-US" dirty="0"/>
              <a:t> </a:t>
            </a:r>
            <a:r>
              <a:rPr lang="en-US" b="1" dirty="0"/>
              <a:t>course curriculum</a:t>
            </a:r>
            <a:r>
              <a:rPr lang="en-US" dirty="0"/>
              <a:t>, supplemented with</a:t>
            </a:r>
            <a:endParaRPr lang="lt-LT" dirty="0"/>
          </a:p>
          <a:p>
            <a:r>
              <a:rPr lang="lt-LT" dirty="0"/>
              <a:t>        methods,</a:t>
            </a:r>
            <a:r>
              <a:rPr lang="en-US" dirty="0"/>
              <a:t> learning experience and assessment</a:t>
            </a:r>
            <a:endParaRPr lang="lt-LT" dirty="0"/>
          </a:p>
          <a:p>
            <a:r>
              <a:rPr lang="lt-LT" dirty="0"/>
              <a:t>        guidlines, evolved;</a:t>
            </a:r>
          </a:p>
          <a:p>
            <a:r>
              <a:rPr lang="lt-LT" dirty="0"/>
              <a:t>      - </a:t>
            </a:r>
            <a:r>
              <a:rPr lang="en-GB" dirty="0"/>
              <a:t> </a:t>
            </a:r>
            <a:r>
              <a:rPr lang="lt-LT" dirty="0"/>
              <a:t>t</a:t>
            </a:r>
            <a:r>
              <a:rPr lang="en-US" dirty="0"/>
              <a:t>he course curriculum </a:t>
            </a:r>
            <a:r>
              <a:rPr lang="lt-LT" b="1" dirty="0"/>
              <a:t>translated into 4</a:t>
            </a:r>
            <a:r>
              <a:rPr lang="en-US" b="1" dirty="0"/>
              <a:t> languages</a:t>
            </a:r>
            <a:endParaRPr lang="lt-LT" b="1" dirty="0"/>
          </a:p>
          <a:p>
            <a:r>
              <a:rPr lang="lt-LT" dirty="0"/>
              <a:t>      </a:t>
            </a:r>
            <a:r>
              <a:rPr lang="en-US" dirty="0"/>
              <a:t> </a:t>
            </a:r>
            <a:r>
              <a:rPr lang="lt-LT" dirty="0"/>
              <a:t> (</a:t>
            </a:r>
            <a:r>
              <a:rPr lang="en-US" dirty="0"/>
              <a:t>German, Greek, Italian and Lithuanian</a:t>
            </a:r>
            <a:r>
              <a:rPr lang="lt-LT" dirty="0"/>
              <a:t>); </a:t>
            </a:r>
          </a:p>
          <a:p>
            <a:r>
              <a:rPr lang="lt-LT" dirty="0"/>
              <a:t>     - </a:t>
            </a:r>
            <a:r>
              <a:rPr lang="en-GB" dirty="0"/>
              <a:t> </a:t>
            </a:r>
            <a:r>
              <a:rPr lang="lt-LT" b="1" dirty="0"/>
              <a:t>training and assessment materials </a:t>
            </a:r>
            <a:r>
              <a:rPr lang="lt-LT" dirty="0"/>
              <a:t>built up;</a:t>
            </a:r>
          </a:p>
          <a:p>
            <a:r>
              <a:rPr lang="lt-LT" dirty="0"/>
              <a:t>     - </a:t>
            </a:r>
            <a:r>
              <a:rPr lang="en-GB"/>
              <a:t> </a:t>
            </a:r>
            <a:r>
              <a:rPr lang="lt-LT"/>
              <a:t>t</a:t>
            </a:r>
            <a:r>
              <a:rPr lang="en-US" dirty="0"/>
              <a:t>he course curriculum uploaded onto the project </a:t>
            </a:r>
            <a:r>
              <a:rPr lang="lt-LT" dirty="0"/>
              <a:t>  </a:t>
            </a:r>
            <a:endParaRPr lang="lt-LT" b="1" dirty="0"/>
          </a:p>
          <a:p>
            <a:r>
              <a:rPr lang="lt-LT" b="1" dirty="0"/>
              <a:t>       websit</a:t>
            </a:r>
            <a:r>
              <a:rPr lang="lt-LT" sz="2000" b="1" dirty="0"/>
              <a:t>e </a:t>
            </a:r>
            <a:r>
              <a:rPr lang="lt-LT" sz="1200" dirty="0"/>
              <a:t>( </a:t>
            </a:r>
            <a:r>
              <a:rPr lang="lt-LT" sz="1200" dirty="0">
                <a:hlinkClick r:id="rId4"/>
              </a:rPr>
              <a:t>https://adup.aprc.lt/wp-content/uploads/2022/10/ADUP-IO2-T2- </a:t>
            </a:r>
            <a:endParaRPr lang="lt-LT" sz="1200" dirty="0"/>
          </a:p>
          <a:p>
            <a:r>
              <a:rPr lang="lt-LT" sz="1200" dirty="0"/>
              <a:t>               </a:t>
            </a:r>
            <a:r>
              <a:rPr lang="lt-LT" sz="1200" dirty="0">
                <a:hlinkClick r:id="rId4"/>
              </a:rPr>
              <a:t>Development-of-the-course-curriculum_IT.pdf</a:t>
            </a:r>
            <a:r>
              <a:rPr lang="lt-LT" sz="1200" dirty="0"/>
              <a:t>);</a:t>
            </a:r>
            <a:endParaRPr lang="lt-LT" sz="1200" b="1" dirty="0"/>
          </a:p>
          <a:p>
            <a:endParaRPr lang="lt-LT" sz="2000" b="1" dirty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GB" sz="2400" dirty="0"/>
          </a:p>
          <a:p>
            <a:endParaRPr lang="lt-L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565" y="2358999"/>
            <a:ext cx="4654256" cy="30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8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8801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60218" y="1014137"/>
            <a:ext cx="10252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sp>
        <p:nvSpPr>
          <p:cNvPr id="11" name="Stačiakampis 7"/>
          <p:cNvSpPr/>
          <p:nvPr/>
        </p:nvSpPr>
        <p:spPr>
          <a:xfrm>
            <a:off x="539743" y="1414207"/>
            <a:ext cx="60011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PROGRESS SO FAR</a:t>
            </a:r>
            <a:endParaRPr lang="en-GB" sz="2400" b="1" u="sng" dirty="0"/>
          </a:p>
          <a:p>
            <a:endParaRPr lang="en-GB" sz="2400" b="1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The </a:t>
            </a:r>
            <a:r>
              <a:rPr lang="lt-LT" sz="2000" b="1" dirty="0"/>
              <a:t>course materials </a:t>
            </a:r>
            <a:r>
              <a:rPr lang="lt-LT" sz="2000" dirty="0"/>
              <a:t>from 5 modular units </a:t>
            </a:r>
            <a:r>
              <a:rPr lang="lt-LT" sz="2000" b="1" dirty="0"/>
              <a:t>pilot tested </a:t>
            </a:r>
            <a:r>
              <a:rPr lang="lt-LT" sz="2000" dirty="0"/>
              <a:t>in LTTA;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The learning units and contextualised training and assessment materials integrated into a </a:t>
            </a:r>
            <a:r>
              <a:rPr lang="lt-LT" sz="2000" b="1" dirty="0"/>
              <a:t>Massive Open Online Course</a:t>
            </a:r>
            <a:r>
              <a:rPr lang="lt-LT" sz="2000" dirty="0"/>
              <a:t> (MOOC) and uploaded onto the </a:t>
            </a:r>
            <a:r>
              <a:rPr lang="lt-LT" sz="2000" b="1" dirty="0"/>
              <a:t>thinkific platfor</a:t>
            </a:r>
            <a:r>
              <a:rPr lang="lt-LT" sz="2000" dirty="0"/>
              <a:t>m </a:t>
            </a:r>
            <a:r>
              <a:rPr lang="lt-LT" dirty="0"/>
              <a:t>(</a:t>
            </a:r>
            <a:r>
              <a:rPr lang="lt-LT" dirty="0">
                <a:hlinkClick r:id="rId4"/>
              </a:rPr>
              <a:t>https://erasmusmoocs.thinkific.com/courses/adup</a:t>
            </a:r>
            <a:r>
              <a:rPr lang="lt-LT" dirty="0"/>
              <a:t>).  </a:t>
            </a:r>
            <a:endParaRPr lang="el-GR" dirty="0"/>
          </a:p>
          <a:p>
            <a:pPr marL="342900" indent="-342900">
              <a:buFont typeface="Arial" pitchFamily="34" charset="0"/>
              <a:buChar char="•"/>
            </a:pPr>
            <a:endParaRPr lang="el-GR" dirty="0"/>
          </a:p>
          <a:p>
            <a:endParaRPr lang="lt-LT" sz="1200" b="1" dirty="0"/>
          </a:p>
          <a:p>
            <a:pPr marL="342900" indent="-342900">
              <a:buFont typeface="Arial" pitchFamily="34" charset="0"/>
              <a:buChar char="•"/>
            </a:pPr>
            <a:endParaRPr lang="lt-LT" sz="2000" b="1" dirty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lt-LT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GB" sz="2400" dirty="0"/>
          </a:p>
          <a:p>
            <a:endParaRPr lang="lt-L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565" y="2358999"/>
            <a:ext cx="4654256" cy="30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4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8801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60218" y="1014137"/>
            <a:ext cx="10252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sp>
        <p:nvSpPr>
          <p:cNvPr id="11" name="Stačiakampis 7"/>
          <p:cNvSpPr/>
          <p:nvPr/>
        </p:nvSpPr>
        <p:spPr>
          <a:xfrm>
            <a:off x="539742" y="1414207"/>
            <a:ext cx="70283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NEXT STEPS</a:t>
            </a:r>
            <a:r>
              <a:rPr lang="lt-LT" sz="2800" b="1" dirty="0"/>
              <a:t> </a:t>
            </a:r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b="1" u="sng" dirty="0"/>
          </a:p>
          <a:p>
            <a:r>
              <a:rPr lang="en-GB" sz="2400" b="1" u="sng" dirty="0"/>
              <a:t>Output 3</a:t>
            </a:r>
            <a:endParaRPr lang="lt-LT" sz="2400" b="1" u="sng" dirty="0"/>
          </a:p>
          <a:p>
            <a:endParaRPr lang="en-GB" sz="16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Development of additional MOOC learning materials.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Pilot run of the AdUp Diagnostic Tool and MOOC.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/>
              <a:t>Finalisation of the AdUp MOOC.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GB" sz="2400" b="1" u="sng" dirty="0"/>
              <a:t>Output 4</a:t>
            </a:r>
            <a:endParaRPr lang="lt-LT" sz="2400" b="1" u="sng" dirty="0"/>
          </a:p>
          <a:p>
            <a:endParaRPr lang="en-GB" sz="1600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Development of the </a:t>
            </a:r>
            <a:r>
              <a:rPr lang="en-US" sz="2000" dirty="0" err="1"/>
              <a:t>AdUp</a:t>
            </a:r>
            <a:r>
              <a:rPr lang="en-US" sz="2000" dirty="0"/>
              <a:t> Certificate Supplement</a:t>
            </a:r>
            <a:r>
              <a:rPr lang="lt-LT" sz="2000" dirty="0"/>
              <a:t>;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lt-LT" sz="2000" dirty="0"/>
              <a:t>ecommendations </a:t>
            </a:r>
            <a:r>
              <a:rPr lang="en-US" sz="2000" dirty="0"/>
              <a:t>P</a:t>
            </a:r>
            <a:r>
              <a:rPr lang="lt-LT" sz="2000" dirty="0"/>
              <a:t>aper;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Composition of a Statement of Support (</a:t>
            </a:r>
            <a:r>
              <a:rPr lang="en-US" sz="2000" dirty="0" err="1"/>
              <a:t>SoS</a:t>
            </a:r>
            <a:r>
              <a:rPr lang="en-US" sz="2000" dirty="0"/>
              <a:t>)</a:t>
            </a:r>
            <a:r>
              <a:rPr lang="lt-LT" sz="2000" dirty="0"/>
              <a:t>.</a:t>
            </a:r>
            <a:r>
              <a:rPr lang="en-US" sz="2000" dirty="0"/>
              <a:t> </a:t>
            </a:r>
            <a:endParaRPr lang="lt-LT" sz="2000" dirty="0"/>
          </a:p>
          <a:p>
            <a:pPr marL="285750" indent="-285750">
              <a:buFont typeface="Arial" pitchFamily="34" charset="0"/>
              <a:buChar char="•"/>
            </a:pPr>
            <a:endParaRPr lang="lt-LT" sz="2000" dirty="0"/>
          </a:p>
          <a:p>
            <a:endParaRPr lang="lt-LT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106" y="1414207"/>
            <a:ext cx="3205646" cy="237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128" y="3450792"/>
            <a:ext cx="2183620" cy="297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36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8801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60218" y="1014137"/>
            <a:ext cx="10252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360218" y="1388331"/>
            <a:ext cx="623829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SOME EXTRA INFO</a:t>
            </a:r>
          </a:p>
          <a:p>
            <a:r>
              <a:rPr lang="en-US" b="1" dirty="0"/>
              <a:t>PARTNERSHIP MEETING</a:t>
            </a:r>
          </a:p>
          <a:p>
            <a:endParaRPr lang="lt-LT" sz="1600" dirty="0"/>
          </a:p>
          <a:p>
            <a:endParaRPr lang="lt-LT" sz="1600" dirty="0"/>
          </a:p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en-GB" sz="2000"/>
              <a:t>The </a:t>
            </a:r>
            <a:r>
              <a:rPr lang="en-GB" sz="2000" b="1"/>
              <a:t> </a:t>
            </a:r>
            <a:r>
              <a:rPr lang="en-GB" sz="2000" b="1" dirty="0"/>
              <a:t>Extra Transnational </a:t>
            </a:r>
            <a:r>
              <a:rPr lang="lt-LT" sz="2000" b="1" dirty="0"/>
              <a:t>hybrid</a:t>
            </a:r>
            <a:r>
              <a:rPr lang="en-US" sz="2000" b="1" dirty="0"/>
              <a:t> </a:t>
            </a:r>
            <a:r>
              <a:rPr lang="en-GB" sz="2000" b="1" dirty="0"/>
              <a:t>project meeting</a:t>
            </a:r>
            <a:r>
              <a:rPr lang="en-GB" sz="2000" dirty="0"/>
              <a:t>, hosted by the Greek partner </a:t>
            </a:r>
            <a:r>
              <a:rPr lang="en-GB" sz="2000" b="1" dirty="0"/>
              <a:t>PROMEA</a:t>
            </a:r>
            <a:r>
              <a:rPr lang="en-GB" sz="2000" dirty="0"/>
              <a:t>, was </a:t>
            </a:r>
            <a:r>
              <a:rPr lang="en-US" sz="2000" dirty="0"/>
              <a:t>held</a:t>
            </a:r>
            <a:r>
              <a:rPr lang="lt-LT" sz="2000" dirty="0"/>
              <a:t> on</a:t>
            </a:r>
            <a:r>
              <a:rPr lang="en-GB" sz="2000" dirty="0"/>
              <a:t> </a:t>
            </a:r>
            <a:r>
              <a:rPr lang="en-GB" sz="2000" b="1" dirty="0"/>
              <a:t>15 -16 September</a:t>
            </a:r>
            <a:r>
              <a:rPr lang="el-GR" sz="2000" b="1" dirty="0"/>
              <a:t> 202</a:t>
            </a:r>
            <a:r>
              <a:rPr lang="en-GB" sz="2000" b="1" dirty="0"/>
              <a:t>2</a:t>
            </a:r>
            <a:r>
              <a:rPr lang="en-GB" sz="2000" dirty="0"/>
              <a:t>. </a:t>
            </a:r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GB" sz="2000" dirty="0"/>
          </a:p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en-GB" sz="2000" b="1" dirty="0"/>
              <a:t>We discussed:</a:t>
            </a:r>
            <a:endParaRPr lang="lt-LT" sz="2000" b="1" dirty="0"/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lt-LT" sz="2000" dirty="0"/>
              <a:t>The finalisation of IO2;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lt-LT" sz="2000" dirty="0"/>
              <a:t>The preparation for upcoming LTTA in VHS, Cham;</a:t>
            </a:r>
            <a:endParaRPr lang="en-GB" sz="2000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lt-LT" sz="2000" dirty="0"/>
              <a:t>The development and delivery of the AdUp MOOC;</a:t>
            </a:r>
            <a:endParaRPr lang="en-GB" sz="2000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lt-LT" sz="2000" dirty="0"/>
              <a:t>The </a:t>
            </a:r>
            <a:r>
              <a:rPr lang="en-GB" sz="2000" dirty="0"/>
              <a:t> additional MOOC learning materials</a:t>
            </a:r>
            <a:r>
              <a:rPr lang="lt-LT" sz="2000" dirty="0"/>
              <a:t>.</a:t>
            </a:r>
            <a:endParaRPr lang="en-GB" sz="2000" dirty="0"/>
          </a:p>
          <a:p>
            <a:endParaRPr lang="lt-L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2669101"/>
            <a:ext cx="4992387" cy="22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30" y="78265"/>
            <a:ext cx="1469922" cy="1039170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60218" y="1014137"/>
            <a:ext cx="102527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400594" y="1117435"/>
            <a:ext cx="10188748" cy="60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109575"/>
            <a:ext cx="3163772" cy="903704"/>
          </a:xfrm>
          <a:prstGeom prst="rect">
            <a:avLst/>
          </a:prstGeom>
        </p:spPr>
      </p:pic>
      <p:sp>
        <p:nvSpPr>
          <p:cNvPr id="11" name="Stačiakampis 7"/>
          <p:cNvSpPr/>
          <p:nvPr/>
        </p:nvSpPr>
        <p:spPr>
          <a:xfrm>
            <a:off x="400594" y="1264024"/>
            <a:ext cx="60271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400" b="1" dirty="0"/>
          </a:p>
          <a:p>
            <a:r>
              <a:rPr lang="lt-LT" sz="2400" b="1" dirty="0"/>
              <a:t>SOME EXTRA INFO</a:t>
            </a:r>
          </a:p>
          <a:p>
            <a:r>
              <a:rPr lang="lt-LT" sz="2400" b="1" dirty="0"/>
              <a:t> </a:t>
            </a:r>
            <a:r>
              <a:rPr lang="lt-LT" sz="1600" b="1" dirty="0"/>
              <a:t>TRANSNATIONAL TRAINING EVENT</a:t>
            </a:r>
          </a:p>
          <a:p>
            <a:endParaRPr lang="lt-LT" sz="2400" b="1" dirty="0"/>
          </a:p>
          <a:p>
            <a:pPr algn="just"/>
            <a:r>
              <a:rPr lang="lt-LT" sz="2000" dirty="0"/>
              <a:t>The three-day </a:t>
            </a:r>
            <a:r>
              <a:rPr lang="lt-LT" sz="2000" b="1" dirty="0"/>
              <a:t>LTTA, </a:t>
            </a:r>
            <a:r>
              <a:rPr lang="lt-LT" sz="2000" dirty="0"/>
              <a:t>organised by </a:t>
            </a:r>
            <a:r>
              <a:rPr lang="lt-LT" sz="2000" b="1" dirty="0"/>
              <a:t>VHS </a:t>
            </a:r>
            <a:r>
              <a:rPr lang="lt-LT" sz="2000" dirty="0"/>
              <a:t>in Cham, Germany, was arranged on </a:t>
            </a:r>
            <a:r>
              <a:rPr lang="lt-LT" sz="2000" b="1" dirty="0"/>
              <a:t>5-7 October, 2022</a:t>
            </a:r>
            <a:r>
              <a:rPr lang="lt-LT" sz="2000" dirty="0"/>
              <a:t>.</a:t>
            </a:r>
            <a:endParaRPr lang="lt-LT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Interactive workshops using the IO2 materials conducted</a:t>
            </a:r>
            <a:r>
              <a:rPr lang="en-GB" sz="2000" dirty="0"/>
              <a:t>;</a:t>
            </a:r>
            <a:endParaRPr lang="lt-L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The specific factors that impend effectiveness in motivating and engaging adults in learning activities discussed</a:t>
            </a:r>
            <a:r>
              <a:rPr lang="en-GB" sz="2000" dirty="0"/>
              <a:t>;</a:t>
            </a:r>
            <a:endParaRPr lang="lt-L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 Experience in using the AdUp resources gained (30 participants from UNIMC, VHS CHAM, PROMEA, VAEV and APRC took part in the training)</a:t>
            </a:r>
            <a:r>
              <a:rPr lang="en-GB" sz="2000" dirty="0"/>
              <a:t>;</a:t>
            </a:r>
            <a:endParaRPr lang="lt-L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lt-LT" sz="2000" dirty="0"/>
              <a:t>T</a:t>
            </a:r>
            <a:r>
              <a:rPr lang="en-US" sz="2000" dirty="0"/>
              <a:t>he MOOC platform and </a:t>
            </a:r>
            <a:r>
              <a:rPr lang="lt-LT" sz="2000" dirty="0"/>
              <a:t>some </a:t>
            </a:r>
            <a:r>
              <a:rPr lang="en-US" sz="2000" dirty="0"/>
              <a:t>additional training materials</a:t>
            </a:r>
            <a:r>
              <a:rPr lang="lt-LT" sz="2000" dirty="0"/>
              <a:t>  presented.</a:t>
            </a:r>
          </a:p>
          <a:p>
            <a:endParaRPr lang="lt-LT" sz="2000" dirty="0"/>
          </a:p>
          <a:p>
            <a:pPr marL="342900" indent="-342900">
              <a:buFontTx/>
              <a:buChar char="-"/>
            </a:pPr>
            <a:endParaRPr lang="lt-LT" sz="2400" b="1" dirty="0"/>
          </a:p>
          <a:p>
            <a:pPr marL="342900" indent="-342900">
              <a:buFontTx/>
              <a:buChar char="-"/>
            </a:pPr>
            <a:r>
              <a:rPr lang="lt-LT" sz="2400" b="1" dirty="0"/>
              <a:t>  </a:t>
            </a:r>
            <a:endParaRPr lang="en-GB" sz="2400" b="1" dirty="0"/>
          </a:p>
          <a:p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16" y="1810871"/>
            <a:ext cx="4984376" cy="37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195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</TotalTime>
  <Words>636</Words>
  <Application>Microsoft Office PowerPoint</Application>
  <PresentationFormat>Widescreen</PresentationFormat>
  <Paragraphs>107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„Office“ tema</vt:lpstr>
      <vt:lpstr>Upskilling adult educators  AdUP Resources for adult educators in the field of didactics 3rd email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Darbinis</dc:creator>
  <cp:lastModifiedBy>Jolanta Ruciene</cp:lastModifiedBy>
  <cp:revision>431</cp:revision>
  <dcterms:created xsi:type="dcterms:W3CDTF">2021-01-22T08:46:37Z</dcterms:created>
  <dcterms:modified xsi:type="dcterms:W3CDTF">2022-11-14T20:15:25Z</dcterms:modified>
</cp:coreProperties>
</file>